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56" r:id="rId2"/>
    <p:sldId id="265" r:id="rId3"/>
    <p:sldId id="288" r:id="rId4"/>
    <p:sldId id="324" r:id="rId5"/>
    <p:sldId id="329" r:id="rId6"/>
    <p:sldId id="328" r:id="rId7"/>
    <p:sldId id="330" r:id="rId8"/>
    <p:sldId id="325" r:id="rId9"/>
    <p:sldId id="331" r:id="rId10"/>
    <p:sldId id="332" r:id="rId11"/>
    <p:sldId id="333" r:id="rId12"/>
    <p:sldId id="334" r:id="rId13"/>
    <p:sldId id="326" r:id="rId14"/>
    <p:sldId id="335" r:id="rId15"/>
    <p:sldId id="336" r:id="rId16"/>
    <p:sldId id="327" r:id="rId17"/>
    <p:sldId id="337" r:id="rId18"/>
    <p:sldId id="338" r:id="rId19"/>
    <p:sldId id="339" r:id="rId20"/>
    <p:sldId id="340" r:id="rId21"/>
    <p:sldId id="270" r:id="rId22"/>
    <p:sldId id="341" r:id="rId23"/>
    <p:sldId id="285" r:id="rId24"/>
    <p:sldId id="284" r:id="rId25"/>
  </p:sldIdLst>
  <p:sldSz cx="24384000" cy="13716000"/>
  <p:notesSz cx="6858000" cy="9144000"/>
  <p:embeddedFontLst>
    <p:embeddedFont>
      <p:font typeface="Avenir Black" panose="02000503020000020003" pitchFamily="2" charset="0"/>
      <p:bold r:id="rId27"/>
      <p:italic r:id="rId28"/>
      <p:boldItalic r:id="rId29"/>
    </p:embeddedFont>
    <p:embeddedFont>
      <p:font typeface="Avenir Book" panose="02000503020000020003" pitchFamily="2" charset="0"/>
      <p:regular r:id="rId30"/>
      <p:italic r:id="rId31"/>
    </p:embeddedFont>
    <p:embeddedFont>
      <p:font typeface="Cambria Math" panose="02040503050406030204" pitchFamily="18" charset="0"/>
      <p:regular r:id="rId32"/>
    </p:embeddedFont>
    <p:embeddedFont>
      <p:font typeface="OCRB" panose="020B0609020202020204" pitchFamily="49" charset="77"/>
      <p:regular r:id="rId33"/>
    </p:embeddedFont>
    <p:embeddedFont>
      <p:font typeface="Open Sans ExtraBold" panose="020B0606030504020204" pitchFamily="34" charset="0"/>
      <p:bold r:id="rId34"/>
      <p:italic r:id="rId35"/>
      <p:boldItalic r:id="rId36"/>
    </p:embeddedFont>
    <p:embeddedFont>
      <p:font typeface="Open Sans Light" panose="020B0306030504020204" pitchFamily="34" charset="0"/>
      <p:regular r:id="rId37"/>
      <p:italic r:id="rId38"/>
    </p:embeddedFont>
    <p:embeddedFont>
      <p:font typeface="Open Sans Semibold" panose="020B0606030504020204" pitchFamily="34" charset="0"/>
      <p:regular r:id="rId39"/>
      <p:bold r:id="rId40"/>
      <p:italic r:id="rId41"/>
      <p:boldItalic r:id="rId42"/>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3" autoAdjust="0"/>
    <p:restoredTop sz="87886"/>
  </p:normalViewPr>
  <p:slideViewPr>
    <p:cSldViewPr snapToGrid="0" snapToObjects="1">
      <p:cViewPr varScale="1">
        <p:scale>
          <a:sx n="48" d="100"/>
          <a:sy n="48" d="100"/>
        </p:scale>
        <p:origin x="1136" y="23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152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2353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9412486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40722D20-F203-A321-C13A-3A85A24C3C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357946358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2" name="Picture 1">
            <a:extLst>
              <a:ext uri="{FF2B5EF4-FFF2-40B4-BE49-F238E27FC236}">
                <a16:creationId xmlns:a16="http://schemas.microsoft.com/office/drawing/2014/main" id="{A7BDDA7B-8679-2A96-DA58-9B50735EAF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99810271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04" name="Content Placeholder 7">
            <a:extLst>
              <a:ext uri="{FF2B5EF4-FFF2-40B4-BE49-F238E27FC236}">
                <a16:creationId xmlns:a16="http://schemas.microsoft.com/office/drawing/2014/main" id="{A238D5AC-1068-5240-9AFA-91BA1250D945}"/>
              </a:ext>
            </a:extLst>
          </p:cNvPr>
          <p:cNvSpPr>
            <a:spLocks noGrp="1"/>
          </p:cNvSpPr>
          <p:nvPr>
            <p:ph sz="quarter" idx="11"/>
          </p:nvPr>
        </p:nvSpPr>
        <p:spPr>
          <a:xfrm>
            <a:off x="2167377" y="4125886"/>
            <a:ext cx="20057623" cy="8523314"/>
          </a:xfrm>
        </p:spPr>
        <p:txBody>
          <a:bodyPr>
            <a:normAutofit/>
          </a:bodyPr>
          <a:lstStyle>
            <a:lvl1pPr marL="4572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600"/>
              </a:spcBef>
              <a:buFont typeface="Arial" panose="020B0604020202020204" pitchFamily="34" charset="0"/>
              <a:buChar char="•"/>
              <a:tabLst/>
              <a:defRPr kumimoji="0" lang="en-US" sz="4000" b="0" i="0" u="none" strike="noStrike" cap="none" spc="0" normalizeH="0" baseline="0">
                <a:ln>
                  <a:noFill/>
                </a:ln>
                <a:solidFill>
                  <a:schemeClr val="bg1"/>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a:extLst>
              <a:ext uri="{FF2B5EF4-FFF2-40B4-BE49-F238E27FC236}">
                <a16:creationId xmlns:a16="http://schemas.microsoft.com/office/drawing/2014/main" id="{F2C79DE9-4AFD-C17C-6D01-10CB5913C7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41340510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07CBA874-2A87-342A-D528-C2660A034B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5051892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6" name="Picture 5">
            <a:extLst>
              <a:ext uri="{FF2B5EF4-FFF2-40B4-BE49-F238E27FC236}">
                <a16:creationId xmlns:a16="http://schemas.microsoft.com/office/drawing/2014/main" id="{9A703794-B39A-7A69-54AC-AFD888C8CB4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8092849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64D25C93-1B77-566C-CD32-E4AC841F19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0853298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7" name="Picture 6">
            <a:extLst>
              <a:ext uri="{FF2B5EF4-FFF2-40B4-BE49-F238E27FC236}">
                <a16:creationId xmlns:a16="http://schemas.microsoft.com/office/drawing/2014/main" id="{08A923CA-0AF7-7160-B581-2CACED786620}"/>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070102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spcBef>
                <a:spcPts val="0"/>
              </a:spcBef>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spcBef>
                <a:spcPts val="0"/>
              </a:spcBef>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4" name="Picture 3">
            <a:extLst>
              <a:ext uri="{FF2B5EF4-FFF2-40B4-BE49-F238E27FC236}">
                <a16:creationId xmlns:a16="http://schemas.microsoft.com/office/drawing/2014/main" id="{CE62FAA5-6C99-7043-5D20-4F0B7F8633F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222704086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7BD28E23-B05B-27F7-5B39-9129277EE1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77924557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spcBef>
                <a:spcPts val="0"/>
              </a:spcBef>
              <a:buNone/>
              <a:defRPr sz="3600">
                <a:solidFill>
                  <a:schemeClr val="bg1"/>
                </a:solidFill>
              </a:defRPr>
            </a:lvl1pPr>
          </a:lstStyle>
          <a:p>
            <a:pPr lvl="0"/>
            <a:r>
              <a:rPr lang="en-US" dirty="0"/>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5" name="Picture 4">
            <a:extLst>
              <a:ext uri="{FF2B5EF4-FFF2-40B4-BE49-F238E27FC236}">
                <a16:creationId xmlns:a16="http://schemas.microsoft.com/office/drawing/2014/main" id="{39A795C1-A678-59F7-F2CE-A32633731DCB}"/>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38110122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
        <p:nvSpPr>
          <p:cNvPr id="2" name="Content Placeholder 7">
            <a:extLst>
              <a:ext uri="{FF2B5EF4-FFF2-40B4-BE49-F238E27FC236}">
                <a16:creationId xmlns:a16="http://schemas.microsoft.com/office/drawing/2014/main" id="{86CA9C0B-2297-D313-69D1-18E9286ABA5C}"/>
              </a:ext>
            </a:extLst>
          </p:cNvPr>
          <p:cNvSpPr>
            <a:spLocks noGrp="1"/>
          </p:cNvSpPr>
          <p:nvPr>
            <p:ph sz="quarter" idx="11"/>
          </p:nvPr>
        </p:nvSpPr>
        <p:spPr>
          <a:xfrm>
            <a:off x="2167377" y="4470400"/>
            <a:ext cx="20057623" cy="7374436"/>
          </a:xfrm>
        </p:spPr>
        <p:txBody>
          <a:bodyPr>
            <a:normAutofit/>
          </a:bodyPr>
          <a:lstStyle>
            <a:lvl1pPr marL="4572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1pPr>
            <a:lvl2pPr marL="10668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2pPr>
            <a:lvl3pPr marL="16764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3pPr>
            <a:lvl4pPr marL="22860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4pPr>
            <a:lvl5pPr marL="2895600" indent="-457200">
              <a:lnSpc>
                <a:spcPct val="100000"/>
              </a:lnSpc>
              <a:spcBef>
                <a:spcPts val="0"/>
              </a:spcBef>
              <a:buFont typeface="Arial" panose="020B0604020202020204" pitchFamily="34" charset="0"/>
              <a:buChar char="•"/>
              <a:tabLst/>
              <a:defRPr kumimoji="0" lang="en-US" sz="4000" b="0" i="0" u="none" strike="noStrike" cap="none" spc="0" normalizeH="0" baseline="0">
                <a:ln>
                  <a:noFill/>
                </a:ln>
                <a:solidFill>
                  <a:schemeClr val="bg2">
                    <a:lumMod val="10000"/>
                  </a:schemeClr>
                </a:solidFill>
                <a:effectLst/>
                <a:uFillTx/>
                <a:latin typeface="Avenir Book" panose="02000503020000020003" pitchFamily="2" charset="0"/>
                <a:ea typeface="Avenir Book" panose="02000503020000020003" pitchFamily="2" charset="0"/>
                <a:cs typeface="Open Sans Light"/>
                <a:sym typeface="Helvetica Neu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4523"/>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pic>
        <p:nvPicPr>
          <p:cNvPr id="7" name="Image" descr="Image">
            <a:extLst>
              <a:ext uri="{FF2B5EF4-FFF2-40B4-BE49-F238E27FC236}">
                <a16:creationId xmlns:a16="http://schemas.microsoft.com/office/drawing/2014/main" id="{13156DDE-55E0-C14A-879A-962B00D82A08}"/>
              </a:ext>
            </a:extLst>
          </p:cNvPr>
          <p:cNvPicPr>
            <a:picLocks noChangeAspect="1"/>
          </p:cNvPicPr>
          <p:nvPr userDrawn="1"/>
        </p:nvPicPr>
        <p:blipFill>
          <a:blip r:embed="rId2"/>
          <a:stretch>
            <a:fillRect/>
          </a:stretch>
        </p:blipFill>
        <p:spPr>
          <a:xfrm>
            <a:off x="21016357" y="354127"/>
            <a:ext cx="2563550" cy="1083872"/>
          </a:xfrm>
          <a:prstGeom prst="rect">
            <a:avLst/>
          </a:prstGeom>
          <a:ln w="12700">
            <a:miter lim="400000"/>
          </a:ln>
        </p:spPr>
      </p:pic>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spcBef>
                <a:spcPts val="0"/>
              </a:spcBef>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spcBef>
                <a:spcPts val="0"/>
              </a:spcBef>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4" name="Picture 3">
            <a:extLst>
              <a:ext uri="{FF2B5EF4-FFF2-40B4-BE49-F238E27FC236}">
                <a16:creationId xmlns:a16="http://schemas.microsoft.com/office/drawing/2014/main" id="{3F4008AF-17B2-1560-3039-4C723BA0CB2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340452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spcBef>
                <a:spcPts val="0"/>
              </a:spcBef>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5" name="Picture 4">
            <a:extLst>
              <a:ext uri="{FF2B5EF4-FFF2-40B4-BE49-F238E27FC236}">
                <a16:creationId xmlns:a16="http://schemas.microsoft.com/office/drawing/2014/main" id="{A5BF6EF1-CFA9-A58C-D0E2-EFC77F0A654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334" y="-15464"/>
            <a:ext cx="3860800" cy="1473200"/>
          </a:xfrm>
          <a:prstGeom prst="rect">
            <a:avLst/>
          </a:prstGeom>
        </p:spPr>
      </p:pic>
    </p:spTree>
    <p:extLst>
      <p:ext uri="{BB962C8B-B14F-4D97-AF65-F5344CB8AC3E}">
        <p14:creationId xmlns:p14="http://schemas.microsoft.com/office/powerpoint/2010/main" val="1151361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C4995F2D-6472-91D6-94D4-E6E20D9696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27320987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2" name="Picture 1">
            <a:extLst>
              <a:ext uri="{FF2B5EF4-FFF2-40B4-BE49-F238E27FC236}">
                <a16:creationId xmlns:a16="http://schemas.microsoft.com/office/drawing/2014/main" id="{453551FA-97E6-2245-9BD6-C384100F7F4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1099417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74914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33115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50031857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826208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2" name="Picture 1">
            <a:extLst>
              <a:ext uri="{FF2B5EF4-FFF2-40B4-BE49-F238E27FC236}">
                <a16:creationId xmlns:a16="http://schemas.microsoft.com/office/drawing/2014/main" id="{79C614F1-89F8-B808-9DD9-229AAF4CE53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8212086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402990515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4888829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4F98E9C-690F-D5B2-6A0E-CA43C8C26AB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1207302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EEBA59A-5DC7-987B-985C-E7F05D80D3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766722" y="758208"/>
            <a:ext cx="2698754" cy="1143002"/>
          </a:xfrm>
          <a:prstGeom prst="rect">
            <a:avLst/>
          </a:prstGeom>
        </p:spPr>
      </p:pic>
    </p:spTree>
    <p:extLst>
      <p:ext uri="{BB962C8B-B14F-4D97-AF65-F5344CB8AC3E}">
        <p14:creationId xmlns:p14="http://schemas.microsoft.com/office/powerpoint/2010/main" val="251268309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a:xfrm>
            <a:off x="1201342" y="8050247"/>
            <a:ext cx="21971001" cy="1905001"/>
          </a:xfrm>
        </p:spPr>
        <p:txBody>
          <a:bodyPr/>
          <a:lstStyle/>
          <a:p>
            <a:r>
              <a:rPr lang="en-US" cap="none" dirty="0"/>
              <a:t>Session 11</a:t>
            </a:r>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a:xfrm>
            <a:off x="1206496" y="3870390"/>
            <a:ext cx="21971004" cy="3917819"/>
          </a:xfrm>
        </p:spPr>
        <p:txBody>
          <a:bodyPr/>
          <a:lstStyle/>
          <a:p>
            <a:r>
              <a:rPr lang="en-US" cap="none" dirty="0"/>
              <a:t>Greedy methods: Activity selection problem</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Recursive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pic>
        <p:nvPicPr>
          <p:cNvPr id="5" name="Picture 4" descr="A picture containing text, font, white, number&#10;&#10;Description automatically generated">
            <a:extLst>
              <a:ext uri="{FF2B5EF4-FFF2-40B4-BE49-F238E27FC236}">
                <a16:creationId xmlns:a16="http://schemas.microsoft.com/office/drawing/2014/main" id="{ABC8F076-9AF9-53E5-467F-5E6AF70C4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5042" y="1301633"/>
            <a:ext cx="10279833" cy="1972294"/>
          </a:xfrm>
          <a:prstGeom prst="rect">
            <a:avLst/>
          </a:prstGeom>
        </p:spPr>
      </p:pic>
      <p:pic>
        <p:nvPicPr>
          <p:cNvPr id="10" name="Content Placeholder 9" descr="A diagram of a recursive activity&#10;&#10;Description automatically generated with low confidence">
            <a:extLst>
              <a:ext uri="{FF2B5EF4-FFF2-40B4-BE49-F238E27FC236}">
                <a16:creationId xmlns:a16="http://schemas.microsoft.com/office/drawing/2014/main" id="{41CC9419-E65B-8C0B-2F57-67A4B2964E56}"/>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638"/>
          <a:stretch/>
        </p:blipFill>
        <p:spPr>
          <a:xfrm>
            <a:off x="3118467" y="4416403"/>
            <a:ext cx="18264295" cy="7423308"/>
          </a:xfrm>
        </p:spPr>
      </p:pic>
      <p:pic>
        <p:nvPicPr>
          <p:cNvPr id="11" name="Picture 10" descr="A picture containing text, screenshot, diagram, line&#10;&#10;Description automatically generated">
            <a:extLst>
              <a:ext uri="{FF2B5EF4-FFF2-40B4-BE49-F238E27FC236}">
                <a16:creationId xmlns:a16="http://schemas.microsoft.com/office/drawing/2014/main" id="{DFA849B3-347B-FE41-670E-9611D4A9E0C5}"/>
              </a:ext>
            </a:extLst>
          </p:cNvPr>
          <p:cNvPicPr>
            <a:picLocks noChangeAspect="1"/>
          </p:cNvPicPr>
          <p:nvPr/>
        </p:nvPicPr>
        <p:blipFill rotWithShape="1">
          <a:blip r:embed="rId4">
            <a:extLst>
              <a:ext uri="{28A0092B-C50C-407E-A947-70E740481C1C}">
                <a14:useLocalDpi xmlns:a14="http://schemas.microsoft.com/office/drawing/2010/main" val="0"/>
              </a:ext>
            </a:extLst>
          </a:blip>
          <a:srcRect t="91615"/>
          <a:stretch/>
        </p:blipFill>
        <p:spPr>
          <a:xfrm>
            <a:off x="3118467" y="11839711"/>
            <a:ext cx="19500779" cy="1036800"/>
          </a:xfrm>
          <a:prstGeom prst="rect">
            <a:avLst/>
          </a:prstGeom>
        </p:spPr>
      </p:pic>
    </p:spTree>
    <p:extLst>
      <p:ext uri="{BB962C8B-B14F-4D97-AF65-F5344CB8AC3E}">
        <p14:creationId xmlns:p14="http://schemas.microsoft.com/office/powerpoint/2010/main" val="30476550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Recursive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pic>
        <p:nvPicPr>
          <p:cNvPr id="10" name="Content Placeholder 9" descr="A diagram of a recursive activity&#10;&#10;Description automatically generated with low confidence">
            <a:extLst>
              <a:ext uri="{FF2B5EF4-FFF2-40B4-BE49-F238E27FC236}">
                <a16:creationId xmlns:a16="http://schemas.microsoft.com/office/drawing/2014/main" id="{41CC9419-E65B-8C0B-2F57-67A4B2964E56}"/>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529" b="74755"/>
          <a:stretch/>
        </p:blipFill>
        <p:spPr>
          <a:xfrm>
            <a:off x="5738208" y="2865659"/>
            <a:ext cx="13241946" cy="1357200"/>
          </a:xfrm>
        </p:spPr>
      </p:pic>
      <p:pic>
        <p:nvPicPr>
          <p:cNvPr id="6" name="Picture 5" descr="A picture containing text, screenshot, diagram, line&#10;&#10;Description automatically generated">
            <a:extLst>
              <a:ext uri="{FF2B5EF4-FFF2-40B4-BE49-F238E27FC236}">
                <a16:creationId xmlns:a16="http://schemas.microsoft.com/office/drawing/2014/main" id="{FBE5518E-BF5C-74B2-BED9-452ABF361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208" y="4208601"/>
            <a:ext cx="14132290" cy="8960692"/>
          </a:xfrm>
          <a:prstGeom prst="rect">
            <a:avLst/>
          </a:prstGeom>
        </p:spPr>
      </p:pic>
    </p:spTree>
    <p:extLst>
      <p:ext uri="{BB962C8B-B14F-4D97-AF65-F5344CB8AC3E}">
        <p14:creationId xmlns:p14="http://schemas.microsoft.com/office/powerpoint/2010/main" val="200906507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Recursive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35D6BA9-8B43-71B4-2BD1-A2AA777AFAFC}"/>
                  </a:ext>
                </a:extLst>
              </p:cNvPr>
              <p:cNvSpPr>
                <a:spLocks noGrp="1"/>
              </p:cNvSpPr>
              <p:nvPr>
                <p:ph sz="quarter" idx="11"/>
              </p:nvPr>
            </p:nvSpPr>
            <p:spPr/>
            <p:txBody>
              <a:bodyPr>
                <a:normAutofit/>
              </a:bodyPr>
              <a:lstStyle/>
              <a:p>
                <a:r>
                  <a:rPr lang="en-US" sz="4800" dirty="0"/>
                  <a:t>Assuming that the activities have already been sorted by finish times, the running time of the call RECURSIVE-ACTIVITY-SELECTOR(s, f, 0, n) is </a:t>
                </a:r>
                <a14:m>
                  <m:oMath xmlns:m="http://schemas.openxmlformats.org/officeDocument/2006/math">
                    <m:r>
                      <m:rPr>
                        <m:sty m:val="p"/>
                      </m:rPr>
                      <a:rPr lang="en-US" sz="4800" b="0" i="0" smtClean="0">
                        <a:latin typeface="Cambria Math" panose="02040503050406030204" pitchFamily="18" charset="0"/>
                      </a:rPr>
                      <m:t>Θ</m:t>
                    </m:r>
                    <m:r>
                      <a:rPr lang="en-US" sz="4800" b="0" i="1" smtClean="0">
                        <a:latin typeface="Cambria Math" panose="02040503050406030204" pitchFamily="18" charset="0"/>
                      </a:rPr>
                      <m:t>(</m:t>
                    </m:r>
                    <m:r>
                      <a:rPr lang="en-US" sz="4800" b="0" i="1" smtClean="0">
                        <a:latin typeface="Cambria Math" panose="02040503050406030204" pitchFamily="18" charset="0"/>
                      </a:rPr>
                      <m:t>𝑛</m:t>
                    </m:r>
                    <m:r>
                      <a:rPr lang="en-US" sz="4800" b="0" i="1" smtClean="0">
                        <a:latin typeface="Cambria Math" panose="02040503050406030204" pitchFamily="18" charset="0"/>
                      </a:rPr>
                      <m:t>)</m:t>
                    </m:r>
                  </m:oMath>
                </a14:m>
                <a:r>
                  <a:rPr lang="en-US" sz="4800" dirty="0"/>
                  <a:t>. </a:t>
                </a:r>
              </a:p>
              <a:p>
                <a:r>
                  <a:rPr lang="en-US" sz="4800" dirty="0"/>
                  <a:t>To see why, observe that over all recursive calls, each activity is examined exactly once in the while loop test of line 2. </a:t>
                </a:r>
              </a:p>
              <a:p>
                <a:r>
                  <a:rPr lang="en-US" sz="4800" dirty="0"/>
                  <a:t>In particular, activity is examined in the last call made in which k&lt;</a:t>
                </a:r>
                <a:r>
                  <a:rPr lang="en-US" sz="4800" dirty="0" err="1"/>
                  <a:t>i</a:t>
                </a:r>
                <a:r>
                  <a:rPr lang="en-US" sz="4800" dirty="0"/>
                  <a:t>. </a:t>
                </a:r>
              </a:p>
              <a:p>
                <a:endParaRPr lang="en-US" sz="4800" dirty="0"/>
              </a:p>
            </p:txBody>
          </p:sp>
        </mc:Choice>
        <mc:Fallback xmlns="">
          <p:sp>
            <p:nvSpPr>
              <p:cNvPr id="5" name="Content Placeholder 4">
                <a:extLst>
                  <a:ext uri="{FF2B5EF4-FFF2-40B4-BE49-F238E27FC236}">
                    <a16:creationId xmlns:a16="http://schemas.microsoft.com/office/drawing/2014/main" id="{B35D6BA9-8B43-71B4-2BD1-A2AA777AFAFC}"/>
                  </a:ext>
                </a:extLst>
              </p:cNvPr>
              <p:cNvSpPr>
                <a:spLocks noGrp="1" noRot="1" noChangeAspect="1" noMove="1" noResize="1" noEditPoints="1" noAdjustHandles="1" noChangeArrowheads="1" noChangeShapeType="1" noTextEdit="1"/>
              </p:cNvSpPr>
              <p:nvPr>
                <p:ph sz="quarter" idx="11"/>
              </p:nvPr>
            </p:nvSpPr>
            <p:spPr>
              <a:blipFill>
                <a:blip r:embed="rId2"/>
                <a:stretch>
                  <a:fillRect l="-1834" t="-3418" r="-633"/>
                </a:stretch>
              </a:blipFill>
            </p:spPr>
            <p:txBody>
              <a:bodyPr/>
              <a:lstStyle/>
              <a:p>
                <a:r>
                  <a:rPr lang="en-US">
                    <a:noFill/>
                  </a:rPr>
                  <a:t> </a:t>
                </a:r>
              </a:p>
            </p:txBody>
          </p:sp>
        </mc:Fallback>
      </mc:AlternateContent>
    </p:spTree>
    <p:extLst>
      <p:ext uri="{BB962C8B-B14F-4D97-AF65-F5344CB8AC3E}">
        <p14:creationId xmlns:p14="http://schemas.microsoft.com/office/powerpoint/2010/main" val="5820483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iterative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400" dirty="0"/>
              <a:t>The recursive procedure can be converted to an iterative one because the procedure RECURSIVE-ACTIVITY-SELECTOR is almost “tail recursive”: it ends with a recursive call to itself followed by a union operation. </a:t>
            </a:r>
          </a:p>
          <a:p>
            <a:r>
              <a:rPr lang="en-US" sz="4400" dirty="0"/>
              <a:t>It is usually a straightforward task to transform a tail-recursive procedure to an iterative form. </a:t>
            </a:r>
          </a:p>
          <a:p>
            <a:r>
              <a:rPr lang="en-US" sz="4400" dirty="0"/>
              <a:t>In fact, some compilers for certain programming languages perform this task automatically. </a:t>
            </a:r>
          </a:p>
          <a:p>
            <a:r>
              <a:rPr lang="en-US" sz="4400" dirty="0"/>
              <a:t>The procedure GREEDY-ACTIVITY-SELECTOR is an iterative version of the procedure RECURSIVE-ACTIVITY-SELECTOR. </a:t>
            </a:r>
          </a:p>
          <a:p>
            <a:r>
              <a:rPr lang="en-US" sz="4400" dirty="0"/>
              <a:t>It, too, assumes that the input activities are ordered by monotonically increasing finish time. It collects selected activities into a set and returns this set when it is done. </a:t>
            </a:r>
          </a:p>
          <a:p>
            <a:endParaRPr lang="en-US" sz="4400" dirty="0"/>
          </a:p>
        </p:txBody>
      </p:sp>
    </p:spTree>
    <p:extLst>
      <p:ext uri="{BB962C8B-B14F-4D97-AF65-F5344CB8AC3E}">
        <p14:creationId xmlns:p14="http://schemas.microsoft.com/office/powerpoint/2010/main" val="28601982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iterative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lstStyle/>
          <a:p>
            <a:endParaRPr lang="en-US" dirty="0"/>
          </a:p>
        </p:txBody>
      </p:sp>
      <p:pic>
        <p:nvPicPr>
          <p:cNvPr id="6" name="Picture 5" descr="A picture containing text, font, screenshot, receipt&#10;&#10;Description automatically generated">
            <a:extLst>
              <a:ext uri="{FF2B5EF4-FFF2-40B4-BE49-F238E27FC236}">
                <a16:creationId xmlns:a16="http://schemas.microsoft.com/office/drawing/2014/main" id="{68014685-A293-6982-6C41-21EB659A7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945" y="4125886"/>
            <a:ext cx="20138110" cy="6635899"/>
          </a:xfrm>
          <a:prstGeom prst="rect">
            <a:avLst/>
          </a:prstGeom>
        </p:spPr>
      </p:pic>
    </p:spTree>
    <p:extLst>
      <p:ext uri="{BB962C8B-B14F-4D97-AF65-F5344CB8AC3E}">
        <p14:creationId xmlns:p14="http://schemas.microsoft.com/office/powerpoint/2010/main" val="7298215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iterative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800" dirty="0"/>
                  <a:t>Like the recursive version, GREEDY-ACTIVITY-SELECTOR schedules a set of n activities in </a:t>
                </a:r>
                <a14:m>
                  <m:oMath xmlns:m="http://schemas.openxmlformats.org/officeDocument/2006/math">
                    <m:r>
                      <m:rPr>
                        <m:sty m:val="p"/>
                      </m:rPr>
                      <a:rPr lang="en-US" sz="4800" b="0" i="0" smtClean="0">
                        <a:latin typeface="Cambria Math" panose="02040503050406030204" pitchFamily="18" charset="0"/>
                      </a:rPr>
                      <m:t>Θ</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𝑛</m:t>
                        </m:r>
                      </m:e>
                    </m:d>
                  </m:oMath>
                </a14:m>
                <a:r>
                  <a:rPr lang="en-US" sz="4800" dirty="0"/>
                  <a:t> time, assuming that the activities were already sorted initially by their finish times. </a:t>
                </a:r>
              </a:p>
              <a:p>
                <a:endParaRPr lang="en-US" sz="4800" dirty="0"/>
              </a:p>
            </p:txBody>
          </p:sp>
        </mc:Choice>
        <mc:Fallback xmlns="">
          <p:sp>
            <p:nvSpPr>
              <p:cNvPr id="5" name="Content Placeholder 4">
                <a:extLst>
                  <a:ext uri="{FF2B5EF4-FFF2-40B4-BE49-F238E27FC236}">
                    <a16:creationId xmlns:a16="http://schemas.microsoft.com/office/drawing/2014/main" id="{0242FB3F-0096-5B67-E9E5-D43D6EBC110C}"/>
                  </a:ext>
                </a:extLst>
              </p:cNvPr>
              <p:cNvSpPr>
                <a:spLocks noGrp="1" noRot="1" noChangeAspect="1" noMove="1" noResize="1" noEditPoints="1" noAdjustHandles="1" noChangeArrowheads="1" noChangeShapeType="1" noTextEdit="1"/>
              </p:cNvSpPr>
              <p:nvPr>
                <p:ph sz="quarter" idx="11"/>
              </p:nvPr>
            </p:nvSpPr>
            <p:spPr>
              <a:blipFill>
                <a:blip r:embed="rId2"/>
                <a:stretch>
                  <a:fillRect l="-1834" t="-3418" r="-1581"/>
                </a:stretch>
              </a:blipFill>
            </p:spPr>
            <p:txBody>
              <a:bodyPr/>
              <a:lstStyle/>
              <a:p>
                <a:r>
                  <a:rPr lang="en-US">
                    <a:noFill/>
                  </a:rPr>
                  <a:t> </a:t>
                </a:r>
              </a:p>
            </p:txBody>
          </p:sp>
        </mc:Fallback>
      </mc:AlternateContent>
    </p:spTree>
    <p:extLst>
      <p:ext uri="{BB962C8B-B14F-4D97-AF65-F5344CB8AC3E}">
        <p14:creationId xmlns:p14="http://schemas.microsoft.com/office/powerpoint/2010/main" val="3300206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Elements of greedy strategy</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800" dirty="0"/>
              <a:t>A greedy algorithm obtains an optimal solution to a problem by making a sequence of choices. </a:t>
            </a:r>
          </a:p>
          <a:p>
            <a:r>
              <a:rPr lang="en-US" sz="4800" dirty="0"/>
              <a:t>At each decision point, the algorithm makes the choice that seems best at the moment. </a:t>
            </a:r>
          </a:p>
          <a:p>
            <a:r>
              <a:rPr lang="en-US" sz="4800" dirty="0"/>
              <a:t>This heuristic strategy does not always produce an optimal solution, but as in the activity-selection problem, sometimes it does. </a:t>
            </a:r>
          </a:p>
          <a:p>
            <a:r>
              <a:rPr lang="en-US" sz="4800" dirty="0"/>
              <a:t>This section discusses some of the general properties of greedy methods. </a:t>
            </a:r>
          </a:p>
          <a:p>
            <a:endParaRPr lang="en-US" sz="4800" dirty="0"/>
          </a:p>
        </p:txBody>
      </p:sp>
    </p:spTree>
    <p:extLst>
      <p:ext uri="{BB962C8B-B14F-4D97-AF65-F5344CB8AC3E}">
        <p14:creationId xmlns:p14="http://schemas.microsoft.com/office/powerpoint/2010/main" val="153867588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Elements of greedy strategy</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lnSpcReduction="10000"/>
          </a:bodyPr>
          <a:lstStyle/>
          <a:p>
            <a:r>
              <a:rPr lang="en-US" sz="4400" dirty="0"/>
              <a:t>You can design greedy algorithms according to the following sequence of steps </a:t>
            </a:r>
          </a:p>
          <a:p>
            <a:pPr lvl="1"/>
            <a:r>
              <a:rPr lang="en-US" sz="4400" dirty="0"/>
              <a:t>Cast the optimization problem as one in which you make a choice and are left with one subproblem to solve. </a:t>
            </a:r>
          </a:p>
          <a:p>
            <a:pPr lvl="1"/>
            <a:r>
              <a:rPr lang="en-US" sz="4400" dirty="0"/>
              <a:t>Prove that there is always an optimal solution to the original problem that makes the greedy choice, so that the greedy choice is always safe. </a:t>
            </a:r>
          </a:p>
          <a:p>
            <a:pPr lvl="1"/>
            <a:r>
              <a:rPr lang="en-US" sz="4400" dirty="0"/>
              <a:t>Demonstrate optimal substructure by showing that, having made the greedy choice, what remains is a subproblem with the property that if you combine an optimal solution to the subproblem with the greedy choice you have made, you arrive at an optimal solution to the original problem. </a:t>
            </a:r>
          </a:p>
          <a:p>
            <a:r>
              <a:rPr lang="en-US" sz="4400" dirty="0"/>
              <a:t>How can you tell whether a greedy algorithm will solve a particular optimization problem? No way works all the time, but the </a:t>
            </a:r>
            <a:r>
              <a:rPr lang="en-US" sz="4400" b="1" dirty="0">
                <a:latin typeface="Avenir Black" panose="02000503020000020003" pitchFamily="2" charset="0"/>
              </a:rPr>
              <a:t>greedy-choice property </a:t>
            </a:r>
            <a:r>
              <a:rPr lang="en-US" sz="4400" dirty="0"/>
              <a:t>and </a:t>
            </a:r>
            <a:r>
              <a:rPr lang="en-US" sz="4400" b="1" dirty="0">
                <a:latin typeface="Avenir Black" panose="02000503020000020003" pitchFamily="2" charset="0"/>
              </a:rPr>
              <a:t>optimal substructure</a:t>
            </a:r>
            <a:r>
              <a:rPr lang="en-US" sz="4400" dirty="0"/>
              <a:t> are the two key ingredients. </a:t>
            </a:r>
          </a:p>
          <a:p>
            <a:pPr lvl="1"/>
            <a:endParaRPr lang="en-US" sz="4400" dirty="0"/>
          </a:p>
          <a:p>
            <a:endParaRPr lang="en-US" sz="4400" dirty="0"/>
          </a:p>
          <a:p>
            <a:endParaRPr lang="en-US" sz="4400" dirty="0"/>
          </a:p>
        </p:txBody>
      </p:sp>
    </p:spTree>
    <p:extLst>
      <p:ext uri="{BB962C8B-B14F-4D97-AF65-F5344CB8AC3E}">
        <p14:creationId xmlns:p14="http://schemas.microsoft.com/office/powerpoint/2010/main" val="246266036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Elements of greedy strategy</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Greedy choice property</a:t>
            </a:r>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400" dirty="0"/>
              <a:t>The greedy-choice property states that a globally optimal solution can be reached by making locally optimal choices at each step of the algorithm.</a:t>
            </a:r>
          </a:p>
          <a:p>
            <a:pPr algn="l"/>
            <a:r>
              <a:rPr lang="en-ID" sz="4400" b="0" i="0" u="none" strike="noStrike" dirty="0">
                <a:effectLst/>
              </a:rPr>
              <a:t>To establish the greedy-choice property, we need to demonstrate/prove that at each step, choosing the locally optimal solution will not lead to a suboptimal or incorrect final solution.</a:t>
            </a:r>
          </a:p>
          <a:p>
            <a:pPr algn="l"/>
            <a:r>
              <a:rPr lang="en-ID" sz="4400" b="0" i="0" u="none" strike="noStrike" dirty="0">
                <a:effectLst/>
              </a:rPr>
              <a:t>You can usually make the greedy choice more efficiently than when you have to consider a wider set of choices. </a:t>
            </a:r>
          </a:p>
          <a:p>
            <a:pPr algn="l"/>
            <a:r>
              <a:rPr lang="en-ID" sz="4400" b="0" i="0" u="none" strike="noStrike" dirty="0">
                <a:effectLst/>
              </a:rPr>
              <a:t>For example, in the activity-selection problem, assuming that the activities were already sorted in monotonically increasing order by finish times, each activity needed to be examined just once. </a:t>
            </a:r>
          </a:p>
          <a:p>
            <a:pPr algn="l"/>
            <a:endParaRPr lang="en-ID" sz="4400" b="0" i="0" u="none" strike="noStrike" dirty="0">
              <a:effectLst/>
            </a:endParaRPr>
          </a:p>
          <a:p>
            <a:endParaRPr lang="en-US" sz="4400" dirty="0"/>
          </a:p>
          <a:p>
            <a:endParaRPr lang="en-US" sz="4400" dirty="0"/>
          </a:p>
        </p:txBody>
      </p:sp>
    </p:spTree>
    <p:extLst>
      <p:ext uri="{BB962C8B-B14F-4D97-AF65-F5344CB8AC3E}">
        <p14:creationId xmlns:p14="http://schemas.microsoft.com/office/powerpoint/2010/main" val="7351228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Elements of greedy strategy</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Optimal substructure</a:t>
            </a:r>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400" dirty="0"/>
              <a:t>The optimal substructure property means that an optimal solution to a problem contains optimal solutions to its subproblems.</a:t>
            </a:r>
          </a:p>
          <a:p>
            <a:pPr algn="l"/>
            <a:r>
              <a:rPr lang="en-ID" sz="4400" b="0" i="0" u="none" strike="noStrike" dirty="0">
                <a:effectLst/>
              </a:rPr>
              <a:t>In the context of a greedy algorithm, optimal substructure implies that if we have an optimal solution to a subproblem, we can use this solution to construct an optimal solution to the larger problem.</a:t>
            </a:r>
          </a:p>
          <a:p>
            <a:pPr algn="l"/>
            <a:r>
              <a:rPr lang="en-ID" sz="4400" b="0" i="0" u="none" strike="noStrike" dirty="0">
                <a:effectLst/>
              </a:rPr>
              <a:t>By leveraging optimal substructure, we can break down the problem into smaller subproblems and solve them independently. Then, we combine these optimal subproblem solutions to obtain the overall optimal solution.</a:t>
            </a:r>
          </a:p>
          <a:p>
            <a:pPr algn="l"/>
            <a:r>
              <a:rPr lang="en-ID" sz="4400" b="0" i="0" u="none" strike="noStrike" dirty="0">
                <a:effectLst/>
              </a:rPr>
              <a:t>All you really need to do is argue that an optimal solution to the subproblem, combined with the greedy choice already made, yields an optimal solution to the original problem. </a:t>
            </a:r>
          </a:p>
          <a:p>
            <a:pPr algn="l"/>
            <a:endParaRPr lang="en-ID" sz="4400" b="0" i="0" u="none" strike="noStrike" dirty="0">
              <a:effectLst/>
            </a:endParaRPr>
          </a:p>
          <a:p>
            <a:endParaRPr lang="en-US" sz="4400" dirty="0"/>
          </a:p>
          <a:p>
            <a:endParaRPr lang="en-US" sz="4400" dirty="0"/>
          </a:p>
        </p:txBody>
      </p:sp>
    </p:spTree>
    <p:extLst>
      <p:ext uri="{BB962C8B-B14F-4D97-AF65-F5344CB8AC3E}">
        <p14:creationId xmlns:p14="http://schemas.microsoft.com/office/powerpoint/2010/main" val="102336055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9AEF6-3D06-95C4-8CC4-2021BE8626EB}"/>
              </a:ext>
            </a:extLst>
          </p:cNvPr>
          <p:cNvSpPr>
            <a:spLocks noGrp="1"/>
          </p:cNvSpPr>
          <p:nvPr>
            <p:ph type="title"/>
          </p:nvPr>
        </p:nvSpPr>
        <p:spPr/>
        <p:txBody>
          <a:bodyPr>
            <a:normAutofit fontScale="90000"/>
          </a:bodyPr>
          <a:lstStyle/>
          <a:p>
            <a:r>
              <a:rPr lang="en-US" dirty="0"/>
              <a:t>Outline Materials</a:t>
            </a:r>
          </a:p>
        </p:txBody>
      </p:sp>
      <p:sp>
        <p:nvSpPr>
          <p:cNvPr id="3" name="Text Placeholder 2">
            <a:extLst>
              <a:ext uri="{FF2B5EF4-FFF2-40B4-BE49-F238E27FC236}">
                <a16:creationId xmlns:a16="http://schemas.microsoft.com/office/drawing/2014/main" id="{D15B858E-1FFC-7556-AB3F-24E9101773F9}"/>
              </a:ext>
            </a:extLst>
          </p:cNvPr>
          <p:cNvSpPr>
            <a:spLocks noGrp="1"/>
          </p:cNvSpPr>
          <p:nvPr>
            <p:ph type="body" sz="quarter" idx="10"/>
          </p:nvPr>
        </p:nvSpPr>
        <p:spPr/>
        <p:txBody>
          <a:bodyPr/>
          <a:lstStyle/>
          <a:p>
            <a:r>
              <a:rPr lang="en-US" dirty="0"/>
              <a:t>Session 11</a:t>
            </a:r>
          </a:p>
        </p:txBody>
      </p:sp>
      <p:sp>
        <p:nvSpPr>
          <p:cNvPr id="4" name="Content Placeholder 3">
            <a:extLst>
              <a:ext uri="{FF2B5EF4-FFF2-40B4-BE49-F238E27FC236}">
                <a16:creationId xmlns:a16="http://schemas.microsoft.com/office/drawing/2014/main" id="{99DBC106-FF37-AB10-1DEF-3DB3616C74DC}"/>
              </a:ext>
            </a:extLst>
          </p:cNvPr>
          <p:cNvSpPr>
            <a:spLocks noGrp="1"/>
          </p:cNvSpPr>
          <p:nvPr>
            <p:ph sz="quarter" idx="11"/>
          </p:nvPr>
        </p:nvSpPr>
        <p:spPr>
          <a:xfrm>
            <a:off x="2167377" y="4013200"/>
            <a:ext cx="20057623" cy="7831636"/>
          </a:xfrm>
        </p:spPr>
        <p:txBody>
          <a:bodyPr>
            <a:normAutofit/>
          </a:bodyPr>
          <a:lstStyle/>
          <a:p>
            <a:pPr>
              <a:spcBef>
                <a:spcPts val="0"/>
              </a:spcBef>
            </a:pPr>
            <a:r>
              <a:rPr lang="en-US" sz="4400" dirty="0"/>
              <a:t>Activity-selection problem</a:t>
            </a:r>
          </a:p>
          <a:p>
            <a:pPr>
              <a:spcBef>
                <a:spcPts val="0"/>
              </a:spcBef>
            </a:pPr>
            <a:r>
              <a:rPr lang="en-US" sz="4400" dirty="0"/>
              <a:t>Recursive greedy algorithm</a:t>
            </a:r>
          </a:p>
          <a:p>
            <a:pPr>
              <a:spcBef>
                <a:spcPts val="0"/>
              </a:spcBef>
            </a:pPr>
            <a:r>
              <a:rPr lang="en-US" sz="4400" dirty="0"/>
              <a:t>Iterative greedy algorithm</a:t>
            </a:r>
          </a:p>
          <a:p>
            <a:pPr>
              <a:spcBef>
                <a:spcPts val="0"/>
              </a:spcBef>
            </a:pPr>
            <a:r>
              <a:rPr lang="en-US" sz="4400" dirty="0"/>
              <a:t>Elements of greedy strategy</a:t>
            </a:r>
          </a:p>
        </p:txBody>
      </p:sp>
    </p:spTree>
    <p:extLst>
      <p:ext uri="{BB962C8B-B14F-4D97-AF65-F5344CB8AC3E}">
        <p14:creationId xmlns:p14="http://schemas.microsoft.com/office/powerpoint/2010/main" val="3560484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Elements of greedy strategy</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dirty="0"/>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400" dirty="0"/>
              <a:t>To summarize, if a problem exhibits both the greedy-choice property and optimal substructure, it is a strong indication that a greedy algorithm can be developed to solve the optimization problem. </a:t>
            </a:r>
          </a:p>
          <a:p>
            <a:r>
              <a:rPr lang="en-US" sz="4400" dirty="0"/>
              <a:t>These properties allow us to make locally optimal choices and construct an optimal solution step by step. </a:t>
            </a:r>
          </a:p>
          <a:p>
            <a:r>
              <a:rPr lang="en-US" sz="4400" dirty="0"/>
              <a:t>However, it's important to note that not all problems possess these properties, and in such cases, a greedy algorithm may not be appropriate or may not guarantee an optimal solution.</a:t>
            </a:r>
            <a:endParaRPr lang="en-ID" sz="4400" b="0" i="0" u="none" strike="noStrike" dirty="0">
              <a:effectLst/>
            </a:endParaRPr>
          </a:p>
          <a:p>
            <a:endParaRPr lang="en-US" sz="4400" dirty="0"/>
          </a:p>
          <a:p>
            <a:endParaRPr lang="en-US" sz="4400" dirty="0"/>
          </a:p>
        </p:txBody>
      </p:sp>
    </p:spTree>
    <p:extLst>
      <p:ext uri="{BB962C8B-B14F-4D97-AF65-F5344CB8AC3E}">
        <p14:creationId xmlns:p14="http://schemas.microsoft.com/office/powerpoint/2010/main" val="27527166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11</a:t>
            </a:r>
          </a:p>
        </p:txBody>
      </p:sp>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684494"/>
            <a:ext cx="20057623" cy="9439834"/>
          </a:xfrm>
        </p:spPr>
        <p:txBody>
          <a:bodyPr>
            <a:normAutofit/>
          </a:bodyPr>
          <a:lstStyle/>
          <a:p>
            <a:pPr>
              <a:spcAft>
                <a:spcPts val="1200"/>
              </a:spcAft>
            </a:pPr>
            <a:r>
              <a:rPr lang="en-US" dirty="0"/>
              <a:t>Not just any greedy approach to the activity-selection problem produces a maximum-size set of mutually compatible activities. Give an example to show that the approach of selecting the activity of least duration from among those that are compatible with previously selected activities does not work. Do the same for the approaches of always selecting the compatible activity that overlaps the fewest other remaining activities and always selecting the compatible remaining activity with the earliest start time. </a:t>
            </a:r>
          </a:p>
          <a:p>
            <a:pPr>
              <a:spcAft>
                <a:spcPts val="1200"/>
              </a:spcAft>
            </a:pPr>
            <a:endParaRPr lang="en-US" dirty="0"/>
          </a:p>
          <a:p>
            <a:pPr>
              <a:spcAft>
                <a:spcPts val="1200"/>
              </a:spcAft>
            </a:pPr>
            <a:r>
              <a:rPr lang="en-US" dirty="0"/>
              <a:t>You are given a set of activities to schedule among a large number of lecture halls, where any activity can take place in any lecture hall. You wish to schedule all the activities using as few lecture halls as possible. Give an efficient greedy algorithm to determine which activity should use which lecture hall. </a:t>
            </a:r>
          </a:p>
          <a:p>
            <a:pPr>
              <a:spcAft>
                <a:spcPts val="1200"/>
              </a:spcAft>
            </a:pPr>
            <a:endParaRPr lang="en-US" dirty="0"/>
          </a:p>
          <a:p>
            <a:pPr eaLnBrk="1" hangingPunct="1">
              <a:spcAft>
                <a:spcPts val="1200"/>
              </a:spcAft>
            </a:pPr>
            <a:endParaRPr lang="en-US" dirty="0"/>
          </a:p>
          <a:p>
            <a:pPr>
              <a:spcAft>
                <a:spcPts val="1200"/>
              </a:spcAft>
            </a:pPr>
            <a:endParaRPr lang="en-US" dirty="0"/>
          </a:p>
          <a:p>
            <a:pPr eaLnBrk="1" hangingPunct="1">
              <a:spcAft>
                <a:spcPts val="1200"/>
              </a:spcAft>
            </a:pPr>
            <a:endParaRPr lang="en-US" dirty="0"/>
          </a:p>
        </p:txBody>
      </p:sp>
    </p:spTree>
    <p:extLst>
      <p:ext uri="{BB962C8B-B14F-4D97-AF65-F5344CB8AC3E}">
        <p14:creationId xmlns:p14="http://schemas.microsoft.com/office/powerpoint/2010/main" val="19945849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FB2-F98B-F9A1-BFED-302C66770C98}"/>
              </a:ext>
            </a:extLst>
          </p:cNvPr>
          <p:cNvSpPr>
            <a:spLocks noGrp="1"/>
          </p:cNvSpPr>
          <p:nvPr>
            <p:ph type="title"/>
          </p:nvPr>
        </p:nvSpPr>
        <p:spPr/>
        <p:txBody>
          <a:bodyPr>
            <a:normAutofit fontScale="90000"/>
          </a:bodyPr>
          <a:lstStyle/>
          <a:p>
            <a:r>
              <a:rPr lang="en-US" dirty="0"/>
              <a:t>Exercises</a:t>
            </a:r>
          </a:p>
        </p:txBody>
      </p:sp>
      <p:sp>
        <p:nvSpPr>
          <p:cNvPr id="3" name="Text Placeholder 2">
            <a:extLst>
              <a:ext uri="{FF2B5EF4-FFF2-40B4-BE49-F238E27FC236}">
                <a16:creationId xmlns:a16="http://schemas.microsoft.com/office/drawing/2014/main" id="{2E742D9A-DEE4-20BE-BFA0-54E33F08608A}"/>
              </a:ext>
            </a:extLst>
          </p:cNvPr>
          <p:cNvSpPr>
            <a:spLocks noGrp="1"/>
          </p:cNvSpPr>
          <p:nvPr>
            <p:ph type="body" sz="quarter" idx="10"/>
          </p:nvPr>
        </p:nvSpPr>
        <p:spPr/>
        <p:txBody>
          <a:bodyPr/>
          <a:lstStyle/>
          <a:p>
            <a:r>
              <a:rPr lang="en-US" dirty="0"/>
              <a:t>11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2DF581D-4B89-4E12-FE51-414D07768897}"/>
                  </a:ext>
                </a:extLst>
              </p:cNvPr>
              <p:cNvSpPr>
                <a:spLocks noGrp="1"/>
              </p:cNvSpPr>
              <p:nvPr>
                <p:ph sz="quarter" idx="11"/>
              </p:nvPr>
            </p:nvSpPr>
            <p:spPr>
              <a:xfrm>
                <a:off x="2167377" y="3657600"/>
                <a:ext cx="20057623" cy="9466728"/>
              </a:xfrm>
            </p:spPr>
            <p:txBody>
              <a:bodyPr>
                <a:normAutofit/>
              </a:bodyPr>
              <a:lstStyle/>
              <a:p>
                <a:pPr>
                  <a:spcAft>
                    <a:spcPts val="1200"/>
                  </a:spcAft>
                </a:pPr>
                <a:r>
                  <a:rPr lang="en-US" dirty="0"/>
                  <a:t>Consider a modification to the activity-selection problem in which each activity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has, in addition to a start and finish time, a value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The objective is no longer to maximize the number of activities scheduled, but instead to maximize the total value of the activities scheduled. That is, the goal is to choose a set of compatible activities such that </a:t>
                </a:r>
                <a14:m>
                  <m:oMath xmlns:m="http://schemas.openxmlformats.org/officeDocument/2006/math">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sub>
                        </m:sSub>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a14:m>
                <a:r>
                  <a:rPr lang="en-US" dirty="0"/>
                  <a:t> is maximized. Give a polynomial-time algorithm for this problem. </a:t>
                </a:r>
              </a:p>
              <a:p>
                <a:pPr eaLnBrk="1" hangingPunct="1">
                  <a:spcAft>
                    <a:spcPts val="1200"/>
                  </a:spcAft>
                </a:pPr>
                <a:endParaRPr lang="en-US" dirty="0"/>
              </a:p>
              <a:p>
                <a:pPr>
                  <a:spcAft>
                    <a:spcPts val="1200"/>
                  </a:spcAft>
                </a:pPr>
                <a:endParaRPr lang="en-US" dirty="0"/>
              </a:p>
              <a:p>
                <a:pPr eaLnBrk="1" hangingPunct="1">
                  <a:spcAft>
                    <a:spcPts val="1200"/>
                  </a:spcAft>
                </a:pPr>
                <a:endParaRPr lang="en-US" dirty="0"/>
              </a:p>
            </p:txBody>
          </p:sp>
        </mc:Choice>
        <mc:Fallback xmlns="">
          <p:sp>
            <p:nvSpPr>
              <p:cNvPr id="4" name="Content Placeholder 3">
                <a:extLst>
                  <a:ext uri="{FF2B5EF4-FFF2-40B4-BE49-F238E27FC236}">
                    <a16:creationId xmlns:a16="http://schemas.microsoft.com/office/drawing/2014/main" id="{12DF581D-4B89-4E12-FE51-414D07768897}"/>
                  </a:ext>
                </a:extLst>
              </p:cNvPr>
              <p:cNvSpPr>
                <a:spLocks noGrp="1" noRot="1" noChangeAspect="1" noMove="1" noResize="1" noEditPoints="1" noAdjustHandles="1" noChangeArrowheads="1" noChangeShapeType="1" noTextEdit="1"/>
              </p:cNvSpPr>
              <p:nvPr>
                <p:ph sz="quarter" idx="11"/>
              </p:nvPr>
            </p:nvSpPr>
            <p:spPr>
              <a:xfrm>
                <a:off x="2167377" y="3657600"/>
                <a:ext cx="20057623" cy="9466728"/>
              </a:xfrm>
              <a:blipFill>
                <a:blip r:embed="rId2"/>
                <a:stretch>
                  <a:fillRect l="-1518" t="-2413" r="-1455"/>
                </a:stretch>
              </a:blipFill>
            </p:spPr>
            <p:txBody>
              <a:bodyPr/>
              <a:lstStyle/>
              <a:p>
                <a:r>
                  <a:rPr lang="en-US">
                    <a:noFill/>
                  </a:rPr>
                  <a:t> </a:t>
                </a:r>
              </a:p>
            </p:txBody>
          </p:sp>
        </mc:Fallback>
      </mc:AlternateContent>
    </p:spTree>
    <p:extLst>
      <p:ext uri="{BB962C8B-B14F-4D97-AF65-F5344CB8AC3E}">
        <p14:creationId xmlns:p14="http://schemas.microsoft.com/office/powerpoint/2010/main" val="6372721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10206-6767-242C-481B-C58FF282BF02}"/>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776393A9-E124-F6F9-B19C-8C1C1A536EF2}"/>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1A4F54C3-2409-4611-087C-4EECFA77448D}"/>
              </a:ext>
            </a:extLst>
          </p:cNvPr>
          <p:cNvSpPr>
            <a:spLocks noGrp="1"/>
          </p:cNvSpPr>
          <p:nvPr>
            <p:ph sz="quarter" idx="11"/>
          </p:nvPr>
        </p:nvSpPr>
        <p:spPr/>
        <p:txBody>
          <a:bodyPr/>
          <a:lstStyle/>
          <a:p>
            <a:r>
              <a:rPr lang="en-US" dirty="0"/>
              <a:t>Thomas H. </a:t>
            </a:r>
            <a:r>
              <a:rPr lang="en-US" dirty="0" err="1"/>
              <a:t>Cormen</a:t>
            </a:r>
            <a:r>
              <a:rPr lang="en-US" dirty="0"/>
              <a:t>. (2022). Introduction to algorithms: Fourth edition. The MIT Press. Chapter 15.</a:t>
            </a:r>
          </a:p>
        </p:txBody>
      </p:sp>
    </p:spTree>
    <p:extLst>
      <p:ext uri="{BB962C8B-B14F-4D97-AF65-F5344CB8AC3E}">
        <p14:creationId xmlns:p14="http://schemas.microsoft.com/office/powerpoint/2010/main" val="27045277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A05A5-95E8-3650-1A08-2BEC267CC6F6}"/>
              </a:ext>
            </a:extLst>
          </p:cNvPr>
          <p:cNvSpPr>
            <a:spLocks noGrp="1"/>
          </p:cNvSpPr>
          <p:nvPr>
            <p:ph type="body" sz="quarter" idx="1"/>
          </p:nvPr>
        </p:nvSpPr>
        <p:spPr/>
        <p:txBody>
          <a:bodyPr/>
          <a:lstStyle/>
          <a:p>
            <a:r>
              <a:rPr lang="en-US" cap="none" dirty="0"/>
              <a:t>Greedy methods: Activity selection problem</a:t>
            </a:r>
            <a:endParaRPr lang="en-US" dirty="0"/>
          </a:p>
        </p:txBody>
      </p:sp>
      <p:sp>
        <p:nvSpPr>
          <p:cNvPr id="5" name="Title 4">
            <a:extLst>
              <a:ext uri="{FF2B5EF4-FFF2-40B4-BE49-F238E27FC236}">
                <a16:creationId xmlns:a16="http://schemas.microsoft.com/office/drawing/2014/main" id="{01DB4F1F-BBE4-D8DD-07CE-323E6B80B095}"/>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F729075E-F5CE-8173-6979-ECEF28B9D32D}"/>
              </a:ext>
            </a:extLst>
          </p:cNvPr>
          <p:cNvSpPr>
            <a:spLocks noGrp="1"/>
          </p:cNvSpPr>
          <p:nvPr>
            <p:ph type="body" sz="quarter" idx="10"/>
          </p:nvPr>
        </p:nvSpPr>
        <p:spPr/>
        <p:txBody>
          <a:bodyPr>
            <a:normAutofit lnSpcReduction="10000"/>
          </a:bodyPr>
          <a:lstStyle/>
          <a:p>
            <a:r>
              <a:rPr lang="en-US" dirty="0"/>
              <a:t>September, 2023</a:t>
            </a:r>
          </a:p>
        </p:txBody>
      </p:sp>
    </p:spTree>
    <p:extLst>
      <p:ext uri="{BB962C8B-B14F-4D97-AF65-F5344CB8AC3E}">
        <p14:creationId xmlns:p14="http://schemas.microsoft.com/office/powerpoint/2010/main" val="3598802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099-486C-E577-CF3F-8E71B3FF8423}"/>
              </a:ext>
            </a:extLst>
          </p:cNvPr>
          <p:cNvSpPr>
            <a:spLocks noGrp="1"/>
          </p:cNvSpPr>
          <p:nvPr>
            <p:ph type="title"/>
          </p:nvPr>
        </p:nvSpPr>
        <p:spPr/>
        <p:txBody>
          <a:bodyPr>
            <a:normAutofit fontScale="90000"/>
          </a:bodyPr>
          <a:lstStyle/>
          <a:p>
            <a:r>
              <a:rPr lang="en-US" dirty="0"/>
              <a:t>Learning outcomes</a:t>
            </a:r>
          </a:p>
        </p:txBody>
      </p:sp>
      <p:sp>
        <p:nvSpPr>
          <p:cNvPr id="3" name="Text Placeholder 2">
            <a:extLst>
              <a:ext uri="{FF2B5EF4-FFF2-40B4-BE49-F238E27FC236}">
                <a16:creationId xmlns:a16="http://schemas.microsoft.com/office/drawing/2014/main" id="{BC5EC1B4-0DA6-8E99-E721-1C81D46DB1B8}"/>
              </a:ext>
            </a:extLst>
          </p:cNvPr>
          <p:cNvSpPr>
            <a:spLocks noGrp="1"/>
          </p:cNvSpPr>
          <p:nvPr>
            <p:ph type="body" sz="quarter" idx="10"/>
          </p:nvPr>
        </p:nvSpPr>
        <p:spPr/>
        <p:txBody>
          <a:bodyPr/>
          <a:lstStyle/>
          <a:p>
            <a:endParaRPr lang="en-US" dirty="0"/>
          </a:p>
        </p:txBody>
      </p:sp>
      <p:sp>
        <p:nvSpPr>
          <p:cNvPr id="4" name="Content Placeholder 3">
            <a:extLst>
              <a:ext uri="{FF2B5EF4-FFF2-40B4-BE49-F238E27FC236}">
                <a16:creationId xmlns:a16="http://schemas.microsoft.com/office/drawing/2014/main" id="{E6D0C040-325D-C8B2-5C75-121C0DEB8B4B}"/>
              </a:ext>
            </a:extLst>
          </p:cNvPr>
          <p:cNvSpPr>
            <a:spLocks noGrp="1"/>
          </p:cNvSpPr>
          <p:nvPr>
            <p:ph sz="quarter" idx="11"/>
          </p:nvPr>
        </p:nvSpPr>
        <p:spPr/>
        <p:txBody>
          <a:bodyPr>
            <a:normAutofit/>
          </a:bodyPr>
          <a:lstStyle/>
          <a:p>
            <a:r>
              <a:rPr lang="en-US" sz="4000" b="1" dirty="0"/>
              <a:t>LO 1: Explain fundamental concept of analysis algorithms</a:t>
            </a:r>
          </a:p>
          <a:p>
            <a:r>
              <a:rPr lang="en-US" sz="4000" b="1" dirty="0">
                <a:solidFill>
                  <a:schemeClr val="accent4"/>
                </a:solidFill>
              </a:rPr>
              <a:t>LO 2: Apply algorithm techniques and methods</a:t>
            </a:r>
          </a:p>
          <a:p>
            <a:r>
              <a:rPr lang="en-US" sz="4000" b="1" dirty="0">
                <a:solidFill>
                  <a:schemeClr val="accent4"/>
                </a:solidFill>
              </a:rPr>
              <a:t>LO 3: Solve a problem using specific algorithm. </a:t>
            </a:r>
          </a:p>
          <a:p>
            <a:r>
              <a:rPr lang="en-US" sz="4000" b="1" dirty="0"/>
              <a:t>LO 4: Compare several algorithm design methods</a:t>
            </a:r>
          </a:p>
          <a:p>
            <a:endParaRPr lang="en-US" sz="4000" b="1" dirty="0"/>
          </a:p>
          <a:p>
            <a:endParaRPr lang="en-US" sz="4000" b="1" dirty="0"/>
          </a:p>
        </p:txBody>
      </p:sp>
    </p:spTree>
    <p:extLst>
      <p:ext uri="{BB962C8B-B14F-4D97-AF65-F5344CB8AC3E}">
        <p14:creationId xmlns:p14="http://schemas.microsoft.com/office/powerpoint/2010/main" val="958164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Activity selection problem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Definition</a:t>
            </a:r>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a:xfrm>
            <a:off x="2167377" y="3488360"/>
            <a:ext cx="20057623" cy="8523314"/>
          </a:xfrm>
        </p:spPr>
        <p:txBody>
          <a:bodyPr>
            <a:normAutofit/>
          </a:bodyPr>
          <a:lstStyle/>
          <a:p>
            <a:r>
              <a:rPr lang="en-US" sz="4800" dirty="0"/>
              <a:t>The activity selection problem is a classic optimization problem that involves selecting a maximum-size subset of mutually compatible activities from a given set of activities, each with a start time and finish time. </a:t>
            </a:r>
          </a:p>
          <a:p>
            <a:r>
              <a:rPr lang="en-US" sz="4800" dirty="0"/>
              <a:t>The objective is to choose the largest possible set of activities that do not overlap in time.</a:t>
            </a:r>
          </a:p>
        </p:txBody>
      </p:sp>
    </p:spTree>
    <p:extLst>
      <p:ext uri="{BB962C8B-B14F-4D97-AF65-F5344CB8AC3E}">
        <p14:creationId xmlns:p14="http://schemas.microsoft.com/office/powerpoint/2010/main" val="14276409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Activity selection problem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Definition</a:t>
            </a:r>
          </a:p>
        </p:txBody>
      </p:sp>
      <p:pic>
        <p:nvPicPr>
          <p:cNvPr id="2" name="Picture 2" descr="Activity Selection Problem - javatpoint">
            <a:extLst>
              <a:ext uri="{FF2B5EF4-FFF2-40B4-BE49-F238E27FC236}">
                <a16:creationId xmlns:a16="http://schemas.microsoft.com/office/drawing/2014/main" id="{D2D3C42A-AA50-CE9F-7E11-EE3F1D50D02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4855513" y="3530880"/>
            <a:ext cx="14161477" cy="966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952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Activity selection problem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Definition</a:t>
            </a:r>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a:xfrm>
            <a:off x="2167377" y="3488360"/>
            <a:ext cx="20057623" cy="8523314"/>
          </a:xfrm>
        </p:spPr>
        <p:txBody>
          <a:bodyPr>
            <a:normAutofit/>
          </a:bodyPr>
          <a:lstStyle/>
          <a:p>
            <a:r>
              <a:rPr lang="en-US" sz="4800" dirty="0"/>
              <a:t>Formally, let A = {a1, a2, ..., an} be a set of n activities, where each activity ai is characterized by its start time </a:t>
            </a:r>
            <a:r>
              <a:rPr lang="en-US" sz="4800" dirty="0" err="1"/>
              <a:t>si</a:t>
            </a:r>
            <a:r>
              <a:rPr lang="en-US" sz="4800" dirty="0"/>
              <a:t> and finish time fi, such that 0 ≤ </a:t>
            </a:r>
            <a:r>
              <a:rPr lang="en-US" sz="4800" dirty="0" err="1"/>
              <a:t>si</a:t>
            </a:r>
            <a:r>
              <a:rPr lang="en-US" sz="4800" dirty="0"/>
              <a:t> &lt; fi for all </a:t>
            </a:r>
            <a:r>
              <a:rPr lang="en-US" sz="4800" dirty="0" err="1"/>
              <a:t>i</a:t>
            </a:r>
            <a:r>
              <a:rPr lang="en-US" sz="4800" dirty="0"/>
              <a:t>. </a:t>
            </a:r>
          </a:p>
          <a:p>
            <a:r>
              <a:rPr lang="en-US" sz="4800" dirty="0"/>
              <a:t>The goal is to find a subset S ⊆ A, such that no two activities in S overlap in time, and |S| (the cardinality of S) is maximized.</a:t>
            </a:r>
          </a:p>
          <a:p>
            <a:r>
              <a:rPr lang="en-US" sz="4800" dirty="0"/>
              <a:t>In other words, we want to select activities in such a way that they do not conflict with each other, and we aim to find the largest possible number of non-overlapping activities.</a:t>
            </a:r>
          </a:p>
        </p:txBody>
      </p:sp>
    </p:spTree>
    <p:extLst>
      <p:ext uri="{BB962C8B-B14F-4D97-AF65-F5344CB8AC3E}">
        <p14:creationId xmlns:p14="http://schemas.microsoft.com/office/powerpoint/2010/main" val="22190927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Activity selection problem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r>
              <a:rPr lang="en-US" dirty="0"/>
              <a:t>Definition</a:t>
            </a:r>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a:xfrm>
            <a:off x="2167377" y="3488360"/>
            <a:ext cx="20057623" cy="8523314"/>
          </a:xfrm>
        </p:spPr>
        <p:txBody>
          <a:bodyPr>
            <a:normAutofit/>
          </a:bodyPr>
          <a:lstStyle/>
          <a:p>
            <a:r>
              <a:rPr lang="en-US" sz="4800" dirty="0"/>
              <a:t>The activity selection problem can be solved efficiently using greedy algorithms, such as the greedy activity selection algorithm, which sorts the activities based on their finish times and selects the activities that are compatible with the previously selected activities. </a:t>
            </a:r>
          </a:p>
          <a:p>
            <a:r>
              <a:rPr lang="en-US" sz="4800" dirty="0"/>
              <a:t>The greedy approach provides an optimal solution for this problem.</a:t>
            </a:r>
          </a:p>
          <a:p>
            <a:r>
              <a:rPr lang="en-US" sz="4800" dirty="0"/>
              <a:t>We’ll develop a recursive greedy algorithm to solve the activity-selection problem.</a:t>
            </a:r>
          </a:p>
          <a:p>
            <a:r>
              <a:rPr lang="en-US" sz="4800" dirty="0"/>
              <a:t>Finally, we’ll complete the process of developing a greedy solution by converting the recursive algorithm to an iterative one. </a:t>
            </a:r>
            <a:br>
              <a:rPr lang="en-US" sz="4800" dirty="0"/>
            </a:br>
            <a:endParaRPr lang="en-US" sz="4800" dirty="0"/>
          </a:p>
        </p:txBody>
      </p:sp>
    </p:spTree>
    <p:extLst>
      <p:ext uri="{BB962C8B-B14F-4D97-AF65-F5344CB8AC3E}">
        <p14:creationId xmlns:p14="http://schemas.microsoft.com/office/powerpoint/2010/main" val="38031393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Recursive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0242FB3F-0096-5B67-E9E5-D43D6EBC110C}"/>
              </a:ext>
            </a:extLst>
          </p:cNvPr>
          <p:cNvSpPr>
            <a:spLocks noGrp="1"/>
          </p:cNvSpPr>
          <p:nvPr>
            <p:ph sz="quarter" idx="11"/>
          </p:nvPr>
        </p:nvSpPr>
        <p:spPr/>
        <p:txBody>
          <a:bodyPr>
            <a:normAutofit/>
          </a:bodyPr>
          <a:lstStyle/>
          <a:p>
            <a:r>
              <a:rPr lang="en-US" sz="4800" dirty="0"/>
              <a:t>Let’s see a straightforward, recursive procedure to solve the activity-selection problem. </a:t>
            </a:r>
          </a:p>
          <a:p>
            <a:r>
              <a:rPr lang="en-US" sz="4800" dirty="0"/>
              <a:t>The procedure RECURSIVE-ACTIVITY-SELECTOR on the following page takes the start and finish times of the activities, represented as arrays s and f, the index k that defines the subproblem </a:t>
            </a:r>
            <a:r>
              <a:rPr lang="en-US" sz="4800" dirty="0" err="1"/>
              <a:t>Sk</a:t>
            </a:r>
            <a:r>
              <a:rPr lang="en-US" sz="4800" dirty="0"/>
              <a:t> it is to solve, and the size n of the original problem.</a:t>
            </a:r>
          </a:p>
          <a:p>
            <a:r>
              <a:rPr lang="en-US" sz="4800" dirty="0"/>
              <a:t>It returns a maximum-size set of mutually compatible activities in Sk.</a:t>
            </a:r>
          </a:p>
          <a:p>
            <a:r>
              <a:rPr lang="en-US" sz="4800" dirty="0"/>
              <a:t>The procedure assumes that the n input activities are already sorted by monotonically increasing finish time.</a:t>
            </a:r>
          </a:p>
        </p:txBody>
      </p:sp>
    </p:spTree>
    <p:extLst>
      <p:ext uri="{BB962C8B-B14F-4D97-AF65-F5344CB8AC3E}">
        <p14:creationId xmlns:p14="http://schemas.microsoft.com/office/powerpoint/2010/main" val="8445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A8B18B-378E-46CF-E790-605FDD65BC72}"/>
              </a:ext>
            </a:extLst>
          </p:cNvPr>
          <p:cNvSpPr>
            <a:spLocks noGrp="1"/>
          </p:cNvSpPr>
          <p:nvPr>
            <p:ph type="title"/>
          </p:nvPr>
        </p:nvSpPr>
        <p:spPr/>
        <p:txBody>
          <a:bodyPr>
            <a:normAutofit fontScale="90000"/>
          </a:bodyPr>
          <a:lstStyle/>
          <a:p>
            <a:r>
              <a:rPr lang="en-US" dirty="0"/>
              <a:t>Recursive greedy algorithm</a:t>
            </a:r>
          </a:p>
        </p:txBody>
      </p:sp>
      <p:sp>
        <p:nvSpPr>
          <p:cNvPr id="4" name="Text Placeholder 3">
            <a:extLst>
              <a:ext uri="{FF2B5EF4-FFF2-40B4-BE49-F238E27FC236}">
                <a16:creationId xmlns:a16="http://schemas.microsoft.com/office/drawing/2014/main" id="{ABF6B246-1DC5-996F-3507-EF41DDFED6AD}"/>
              </a:ext>
            </a:extLst>
          </p:cNvPr>
          <p:cNvSpPr>
            <a:spLocks noGrp="1"/>
          </p:cNvSpPr>
          <p:nvPr>
            <p:ph type="body" sz="quarter" idx="10"/>
          </p:nvPr>
        </p:nvSpPr>
        <p:spPr/>
        <p:txBody>
          <a:bodyPr/>
          <a:lstStyle/>
          <a:p>
            <a:endParaRPr lang="en-US"/>
          </a:p>
        </p:txBody>
      </p:sp>
      <p:pic>
        <p:nvPicPr>
          <p:cNvPr id="2" name="Content Placeholder 1" descr="A picture containing text, font, screenshot, algebra&#10;&#10;Description automatically generated">
            <a:extLst>
              <a:ext uri="{FF2B5EF4-FFF2-40B4-BE49-F238E27FC236}">
                <a16:creationId xmlns:a16="http://schemas.microsoft.com/office/drawing/2014/main" id="{773D473C-6E48-D109-C679-F07354A1E7A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591382" y="4600086"/>
            <a:ext cx="19201236" cy="5576829"/>
          </a:xfrm>
          <a:prstGeom prst="rect">
            <a:avLst/>
          </a:prstGeom>
        </p:spPr>
      </p:pic>
    </p:spTree>
    <p:extLst>
      <p:ext uri="{BB962C8B-B14F-4D97-AF65-F5344CB8AC3E}">
        <p14:creationId xmlns:p14="http://schemas.microsoft.com/office/powerpoint/2010/main" val="187793928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FEBCA056-F2A5-496F-A830-7BAED988D208}" vid="{3C0D7A97-88A3-424B-BF48-73EB1D05E1BE}"/>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15060</TotalTime>
  <Words>1482</Words>
  <Application>Microsoft Macintosh PowerPoint</Application>
  <PresentationFormat>Custom</PresentationFormat>
  <Paragraphs>98</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Open Sans Light</vt:lpstr>
      <vt:lpstr>Arial</vt:lpstr>
      <vt:lpstr>OCRB</vt:lpstr>
      <vt:lpstr>Open Sans Semibold</vt:lpstr>
      <vt:lpstr>Avenir Black</vt:lpstr>
      <vt:lpstr>Open Sans ExtraBold</vt:lpstr>
      <vt:lpstr>Avenir Book</vt:lpstr>
      <vt:lpstr>Cambria Math</vt:lpstr>
      <vt:lpstr>21_BasicWhite</vt:lpstr>
      <vt:lpstr>Greedy methods: Activity selection problem</vt:lpstr>
      <vt:lpstr>Outline Materials</vt:lpstr>
      <vt:lpstr>Learning outcomes</vt:lpstr>
      <vt:lpstr>Activity selection problem</vt:lpstr>
      <vt:lpstr>Activity selection problem</vt:lpstr>
      <vt:lpstr>Activity selection problem</vt:lpstr>
      <vt:lpstr>Activity selection problem</vt:lpstr>
      <vt:lpstr>Recursive greedy algorithm</vt:lpstr>
      <vt:lpstr>Recursive greedy algorithm</vt:lpstr>
      <vt:lpstr>Recursive greedy algorithm</vt:lpstr>
      <vt:lpstr>Recursive greedy algorithm</vt:lpstr>
      <vt:lpstr>Recursive greedy algorithm</vt:lpstr>
      <vt:lpstr>iterative greedy algorithm</vt:lpstr>
      <vt:lpstr>iterative greedy algorithm</vt:lpstr>
      <vt:lpstr>iterative greedy algorithm</vt:lpstr>
      <vt:lpstr>Elements of greedy strategy</vt:lpstr>
      <vt:lpstr>Elements of greedy strategy</vt:lpstr>
      <vt:lpstr>Elements of greedy strategy</vt:lpstr>
      <vt:lpstr>Elements of greedy strategy</vt:lpstr>
      <vt:lpstr>Elements of greedy strategy</vt:lpstr>
      <vt:lpstr>Exercises</vt:lpstr>
      <vt:lpstr>Exercises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Algorithms In Programming</dc:title>
  <dc:creator>HENRY LUCKY</dc:creator>
  <cp:lastModifiedBy>HENRY LUCKY</cp:lastModifiedBy>
  <cp:revision>52</cp:revision>
  <dcterms:created xsi:type="dcterms:W3CDTF">2023-06-13T08:42:51Z</dcterms:created>
  <dcterms:modified xsi:type="dcterms:W3CDTF">2023-07-31T08:44:22Z</dcterms:modified>
</cp:coreProperties>
</file>